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4753D05-ABED-48AD-A591-09673EEE80FA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F8687D-7E1B-483E-99E8-8DB6070E83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2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492A0-A4B8-4591-9024-FEE7CC3EC95F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5C28BF-B5C4-44AB-8DBF-476594B24602}" type="datetimeFigureOut">
              <a:rPr lang="en-GB" smtClean="0"/>
              <a:t>11/04/2019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 smtClean="0"/>
              <a:t>Présentation</a:t>
            </a:r>
            <a:r>
              <a:rPr lang="en-GB" sz="4800" dirty="0" smtClean="0"/>
              <a:t> de </a:t>
            </a:r>
            <a:r>
              <a:rPr lang="en-GB" sz="4800" dirty="0" err="1" smtClean="0"/>
              <a:t>l’application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Centre </a:t>
            </a:r>
            <a:r>
              <a:rPr lang="en-GB" sz="4800" dirty="0" err="1" smtClean="0"/>
              <a:t>d’Informations</a:t>
            </a:r>
            <a:r>
              <a:rPr lang="en-GB" sz="4800" dirty="0" smtClean="0"/>
              <a:t> (CI)</a:t>
            </a:r>
            <a:endParaRPr lang="en-GB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0070C0"/>
                </a:solidFill>
              </a:rPr>
              <a:t>Bleu</a:t>
            </a:r>
            <a:r>
              <a:rPr lang="en-GB" sz="2400" dirty="0" smtClean="0"/>
              <a:t>: </a:t>
            </a:r>
            <a:r>
              <a:rPr lang="en-GB" sz="2400" dirty="0" err="1" smtClean="0"/>
              <a:t>Détail</a:t>
            </a:r>
            <a:r>
              <a:rPr lang="en-GB" sz="2400" dirty="0" smtClean="0"/>
              <a:t> de la part </a:t>
            </a:r>
            <a:r>
              <a:rPr lang="en-GB" sz="2400" dirty="0" err="1" smtClean="0"/>
              <a:t>d’innovation</a:t>
            </a:r>
            <a:r>
              <a:rPr lang="en-GB" sz="2400" dirty="0" smtClean="0"/>
              <a:t> du CI par </a:t>
            </a:r>
            <a:r>
              <a:rPr lang="en-GB" sz="2400" dirty="0" err="1" smtClean="0"/>
              <a:t>composante</a:t>
            </a:r>
            <a:r>
              <a:rPr lang="en-GB" sz="2400" dirty="0" smtClean="0">
                <a:solidFill>
                  <a:schemeClr val="tx1"/>
                </a:solidFill>
              </a:rPr>
              <a:t>*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Vert</a:t>
            </a:r>
            <a:r>
              <a:rPr lang="en-GB" sz="2400" dirty="0" smtClean="0"/>
              <a:t>: </a:t>
            </a:r>
            <a:r>
              <a:rPr lang="en-GB" sz="2400" dirty="0" err="1" smtClean="0"/>
              <a:t>Détail</a:t>
            </a:r>
            <a:r>
              <a:rPr lang="en-GB" sz="2400" dirty="0" smtClean="0"/>
              <a:t> des parts </a:t>
            </a:r>
            <a:r>
              <a:rPr lang="en-GB" sz="2400" dirty="0" err="1" smtClean="0"/>
              <a:t>d’auteur</a:t>
            </a:r>
            <a:r>
              <a:rPr lang="en-GB" sz="2400" dirty="0" smtClean="0"/>
              <a:t> </a:t>
            </a:r>
            <a:r>
              <a:rPr lang="en-GB" sz="2400" dirty="0" err="1" smtClean="0"/>
              <a:t>dans</a:t>
            </a:r>
            <a:r>
              <a:rPr lang="en-GB" sz="2400" dirty="0" smtClean="0"/>
              <a:t> les </a:t>
            </a:r>
            <a:r>
              <a:rPr lang="en-GB" sz="2400" dirty="0" err="1" smtClean="0"/>
              <a:t>composantes</a:t>
            </a:r>
            <a:endParaRPr lang="en-GB" sz="24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FFC000"/>
                </a:solidFill>
              </a:rPr>
              <a:t>Orange</a:t>
            </a:r>
            <a:r>
              <a:rPr lang="en-GB" sz="2400" dirty="0" smtClean="0"/>
              <a:t>: </a:t>
            </a:r>
            <a:r>
              <a:rPr lang="en-GB" sz="2400" dirty="0" err="1" smtClean="0"/>
              <a:t>dépendances</a:t>
            </a:r>
            <a:r>
              <a:rPr lang="en-GB" sz="2400" dirty="0" smtClean="0"/>
              <a:t> à </a:t>
            </a:r>
            <a:r>
              <a:rPr lang="en-GB" sz="2400" dirty="0" err="1" smtClean="0"/>
              <a:t>d’autres</a:t>
            </a:r>
            <a:r>
              <a:rPr lang="en-GB" sz="2400" dirty="0" smtClean="0"/>
              <a:t> </a:t>
            </a:r>
            <a:r>
              <a:rPr lang="en-GB" sz="2400" dirty="0" err="1" smtClean="0"/>
              <a:t>logiciels</a:t>
            </a:r>
            <a:endParaRPr lang="en-GB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328500" y="6237312"/>
            <a:ext cx="175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Jean Le Fur </a:t>
            </a:r>
            <a:r>
              <a:rPr lang="en-GB" sz="1400" i="1" dirty="0" err="1" smtClean="0"/>
              <a:t>avril</a:t>
            </a:r>
            <a:r>
              <a:rPr lang="en-GB" sz="1400" i="1" dirty="0" smtClean="0"/>
              <a:t> 2019</a:t>
            </a:r>
            <a:endParaRPr lang="en-GB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0664" y="6533261"/>
            <a:ext cx="553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</a:t>
            </a:r>
            <a:r>
              <a:rPr lang="en-GB" sz="1200" dirty="0" smtClean="0"/>
              <a:t> </a:t>
            </a:r>
            <a:r>
              <a:rPr lang="en-GB" sz="1200" dirty="0" err="1" smtClean="0"/>
              <a:t>Ces</a:t>
            </a:r>
            <a:r>
              <a:rPr lang="en-GB" sz="1200" dirty="0" smtClean="0"/>
              <a:t> parts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subjectives</a:t>
            </a:r>
            <a:r>
              <a:rPr lang="en-GB" sz="1200" dirty="0" smtClean="0"/>
              <a:t> et </a:t>
            </a:r>
            <a:r>
              <a:rPr lang="en-GB" sz="1200" dirty="0" err="1" smtClean="0"/>
              <a:t>susceptibles</a:t>
            </a:r>
            <a:r>
              <a:rPr lang="en-GB" sz="1200" dirty="0" smtClean="0"/>
              <a:t> de </a:t>
            </a:r>
            <a:r>
              <a:rPr lang="en-GB" sz="1200" dirty="0" err="1" smtClean="0"/>
              <a:t>varier</a:t>
            </a:r>
            <a:r>
              <a:rPr lang="en-GB" sz="1200" dirty="0" smtClean="0"/>
              <a:t>, </a:t>
            </a:r>
            <a:r>
              <a:rPr lang="en-GB" sz="1200" dirty="0" err="1" smtClean="0"/>
              <a:t>elles</a:t>
            </a:r>
            <a:r>
              <a:rPr lang="en-GB" sz="1200" dirty="0" smtClean="0"/>
              <a:t> ne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donc</a:t>
            </a:r>
            <a:r>
              <a:rPr lang="en-GB" sz="1200" dirty="0" smtClean="0"/>
              <a:t> </a:t>
            </a:r>
            <a:r>
              <a:rPr lang="en-GB" sz="1200" dirty="0" err="1" smtClean="0"/>
              <a:t>qu’indicatives</a:t>
            </a:r>
            <a:endParaRPr lang="en-GB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317"/>
            <a:ext cx="1086975" cy="8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L’application</a:t>
            </a:r>
            <a:r>
              <a:rPr lang="en-GB" sz="3200" dirty="0" smtClean="0"/>
              <a:t> </a:t>
            </a:r>
            <a:r>
              <a:rPr lang="en-GB" sz="3200" dirty="0" err="1" smtClean="0"/>
              <a:t>comporte</a:t>
            </a:r>
            <a:r>
              <a:rPr lang="en-GB" sz="3200" dirty="0" smtClean="0"/>
              <a:t> 5 </a:t>
            </a:r>
            <a:r>
              <a:rPr lang="en-GB" sz="3200" dirty="0" err="1" smtClean="0"/>
              <a:t>composantes</a:t>
            </a:r>
            <a:r>
              <a:rPr lang="en-GB" sz="3200" dirty="0" smtClean="0"/>
              <a:t> :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3168352" cy="480060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/>
              <a:t>Le </a:t>
            </a:r>
            <a:r>
              <a:rPr lang="en-GB" dirty="0" err="1" smtClean="0"/>
              <a:t>Modèle</a:t>
            </a:r>
            <a:r>
              <a:rPr lang="en-GB" dirty="0" smtClean="0"/>
              <a:t> </a:t>
            </a:r>
            <a:r>
              <a:rPr lang="en-GB" dirty="0" err="1" smtClean="0"/>
              <a:t>Conceptuel</a:t>
            </a:r>
            <a:r>
              <a:rPr lang="en-GB" dirty="0" smtClean="0"/>
              <a:t> de </a:t>
            </a:r>
            <a:r>
              <a:rPr lang="en-GB" dirty="0" err="1" smtClean="0"/>
              <a:t>Données</a:t>
            </a:r>
            <a:r>
              <a:rPr lang="en-GB" dirty="0" smtClean="0"/>
              <a:t> (MCD) </a:t>
            </a:r>
            <a:r>
              <a:rPr lang="en-GB" dirty="0" err="1" smtClean="0"/>
              <a:t>ou</a:t>
            </a:r>
            <a:r>
              <a:rPr lang="en-GB" dirty="0" smtClean="0"/>
              <a:t> table de relations de la base de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(20%)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Le masque de </a:t>
            </a:r>
            <a:r>
              <a:rPr lang="en-GB" dirty="0" err="1" smtClean="0"/>
              <a:t>saisie</a:t>
            </a:r>
            <a:r>
              <a:rPr lang="en-GB" dirty="0" smtClean="0"/>
              <a:t> des </a:t>
            </a:r>
            <a:r>
              <a:rPr lang="en-GB" dirty="0" err="1" smtClean="0"/>
              <a:t>informations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(10%)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Le </a:t>
            </a:r>
            <a:r>
              <a:rPr lang="en-GB" dirty="0" err="1" smtClean="0"/>
              <a:t>logiciel</a:t>
            </a:r>
            <a:r>
              <a:rPr lang="en-GB" dirty="0" smtClean="0"/>
              <a:t> CI 2.2 (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relation, restitution Internet) </a:t>
            </a:r>
            <a:r>
              <a:rPr lang="en-GB" dirty="0" smtClean="0">
                <a:solidFill>
                  <a:srgbClr val="0070C0"/>
                </a:solidFill>
              </a:rPr>
              <a:t>(15%)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Le circuit </a:t>
            </a:r>
            <a:r>
              <a:rPr lang="en-GB" dirty="0" err="1" smtClean="0"/>
              <a:t>qualité</a:t>
            </a:r>
            <a:r>
              <a:rPr lang="en-GB" dirty="0" smtClean="0"/>
              <a:t> de </a:t>
            </a:r>
            <a:r>
              <a:rPr lang="en-GB" dirty="0" err="1" smtClean="0"/>
              <a:t>l’information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(15%)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Le </a:t>
            </a:r>
            <a:r>
              <a:rPr lang="en-GB" dirty="0" err="1" smtClean="0"/>
              <a:t>projet</a:t>
            </a:r>
            <a:r>
              <a:rPr lang="en-GB" dirty="0" smtClean="0"/>
              <a:t> </a:t>
            </a:r>
            <a:r>
              <a:rPr lang="en-GB" dirty="0" err="1" smtClean="0"/>
              <a:t>intégré</a:t>
            </a:r>
            <a:r>
              <a:rPr lang="en-GB" dirty="0" smtClean="0"/>
              <a:t> </a:t>
            </a:r>
            <a:r>
              <a:rPr lang="en-GB" dirty="0" err="1" smtClean="0"/>
              <a:t>mettant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relation les </a:t>
            </a:r>
            <a:r>
              <a:rPr lang="en-GB" dirty="0" err="1" smtClean="0"/>
              <a:t>quatre</a:t>
            </a:r>
            <a:r>
              <a:rPr lang="en-GB" dirty="0" smtClean="0"/>
              <a:t> </a:t>
            </a:r>
            <a:r>
              <a:rPr lang="en-GB" dirty="0" err="1" smtClean="0"/>
              <a:t>précédentes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(40%)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5527058" cy="54415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97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Part subjective d’innovation par composante du </a:t>
            </a:r>
            <a:r>
              <a:rPr lang="fr-FR" sz="2800" dirty="0"/>
              <a:t>CI </a:t>
            </a:r>
            <a:endParaRPr lang="en-GB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00800" cy="40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796136" y="5589240"/>
            <a:ext cx="2579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Détails ci-après</a:t>
            </a:r>
            <a:endParaRPr lang="en-GB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664" y="6533261"/>
            <a:ext cx="553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</a:t>
            </a:r>
            <a:r>
              <a:rPr lang="en-GB" sz="1200" dirty="0" smtClean="0"/>
              <a:t> </a:t>
            </a:r>
            <a:r>
              <a:rPr lang="en-GB" sz="1200" dirty="0" err="1" smtClean="0"/>
              <a:t>Ces</a:t>
            </a:r>
            <a:r>
              <a:rPr lang="en-GB" sz="1200" dirty="0" smtClean="0"/>
              <a:t> parts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subjectives</a:t>
            </a:r>
            <a:r>
              <a:rPr lang="en-GB" sz="1200" dirty="0" smtClean="0"/>
              <a:t> et </a:t>
            </a:r>
            <a:r>
              <a:rPr lang="en-GB" sz="1200" dirty="0" err="1" smtClean="0"/>
              <a:t>susceptibles</a:t>
            </a:r>
            <a:r>
              <a:rPr lang="en-GB" sz="1200" dirty="0" smtClean="0"/>
              <a:t> de </a:t>
            </a:r>
            <a:r>
              <a:rPr lang="en-GB" sz="1200" dirty="0" err="1" smtClean="0"/>
              <a:t>varier</a:t>
            </a:r>
            <a:r>
              <a:rPr lang="en-GB" sz="1200" dirty="0" smtClean="0"/>
              <a:t>, </a:t>
            </a:r>
            <a:r>
              <a:rPr lang="en-GB" sz="1200" dirty="0" err="1" smtClean="0"/>
              <a:t>elles</a:t>
            </a:r>
            <a:r>
              <a:rPr lang="en-GB" sz="1200" dirty="0" smtClean="0"/>
              <a:t> ne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donc</a:t>
            </a:r>
            <a:r>
              <a:rPr lang="en-GB" sz="1200" dirty="0" smtClean="0"/>
              <a:t> </a:t>
            </a:r>
            <a:r>
              <a:rPr lang="en-GB" sz="1200" dirty="0" err="1" smtClean="0"/>
              <a:t>qu’indicatives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61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1.- </a:t>
            </a:r>
            <a:r>
              <a:rPr lang="en-GB" sz="3200" dirty="0" err="1" smtClean="0"/>
              <a:t>Modèle</a:t>
            </a:r>
            <a:r>
              <a:rPr lang="en-GB" sz="3200" dirty="0" smtClean="0"/>
              <a:t> </a:t>
            </a:r>
            <a:r>
              <a:rPr lang="en-GB" sz="3200" dirty="0" err="1" smtClean="0"/>
              <a:t>Conceptuel</a:t>
            </a:r>
            <a:r>
              <a:rPr lang="en-GB" sz="3200" dirty="0" smtClean="0"/>
              <a:t> de </a:t>
            </a:r>
            <a:r>
              <a:rPr lang="en-GB" sz="3200" dirty="0" err="1" smtClean="0"/>
              <a:t>Données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(20%)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Auteur(s): Jean Le Fur (95 %), </a:t>
            </a:r>
            <a:r>
              <a:rPr lang="en-GB" sz="2000" dirty="0" err="1" smtClean="0">
                <a:solidFill>
                  <a:srgbClr val="00B050"/>
                </a:solidFill>
              </a:rPr>
              <a:t>Salifou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err="1" smtClean="0">
                <a:solidFill>
                  <a:srgbClr val="00B050"/>
                </a:solidFill>
              </a:rPr>
              <a:t>Sylla</a:t>
            </a:r>
            <a:r>
              <a:rPr lang="en-GB" sz="2000" dirty="0" smtClean="0">
                <a:solidFill>
                  <a:srgbClr val="00B050"/>
                </a:solidFill>
              </a:rPr>
              <a:t> (2%), </a:t>
            </a:r>
            <a:r>
              <a:rPr lang="en-GB" sz="2000" dirty="0" err="1" smtClean="0">
                <a:solidFill>
                  <a:srgbClr val="00B050"/>
                </a:solidFill>
              </a:rPr>
              <a:t>Mamadi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err="1" smtClean="0">
                <a:solidFill>
                  <a:srgbClr val="00B050"/>
                </a:solidFill>
              </a:rPr>
              <a:t>Fofana</a:t>
            </a:r>
            <a:r>
              <a:rPr lang="en-GB" sz="2000" dirty="0" smtClean="0">
                <a:solidFill>
                  <a:srgbClr val="00B050"/>
                </a:solidFill>
              </a:rPr>
              <a:t> (3%)</a:t>
            </a:r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NB: </a:t>
            </a:r>
            <a:r>
              <a:rPr lang="en-GB" sz="2000" dirty="0" err="1" smtClean="0"/>
              <a:t>élément</a:t>
            </a:r>
            <a:r>
              <a:rPr lang="en-GB" sz="2000" dirty="0" smtClean="0"/>
              <a:t> principal de la </a:t>
            </a:r>
            <a:r>
              <a:rPr lang="en-GB" sz="2000" dirty="0" err="1" smtClean="0"/>
              <a:t>recherche</a:t>
            </a:r>
            <a:r>
              <a:rPr lang="en-GB" sz="2000" dirty="0" smtClean="0"/>
              <a:t> 2001-2015</a:t>
            </a:r>
            <a:r>
              <a:rPr lang="en-GB" sz="2000" dirty="0"/>
              <a:t>, </a:t>
            </a:r>
            <a:r>
              <a:rPr lang="en-GB" sz="2000" dirty="0" err="1"/>
              <a:t>cœur</a:t>
            </a:r>
            <a:r>
              <a:rPr lang="en-GB" sz="2000" dirty="0"/>
              <a:t> du </a:t>
            </a:r>
            <a:r>
              <a:rPr lang="en-GB" sz="2000" dirty="0" err="1" smtClean="0"/>
              <a:t>projet</a:t>
            </a:r>
            <a:endParaRPr lang="en-GB" sz="2000" dirty="0" smtClean="0"/>
          </a:p>
          <a:p>
            <a:r>
              <a:rPr lang="en-GB" sz="2000" i="1" dirty="0" err="1" smtClean="0">
                <a:solidFill>
                  <a:srgbClr val="FFC000"/>
                </a:solidFill>
              </a:rPr>
              <a:t>Modèle</a:t>
            </a:r>
            <a:r>
              <a:rPr lang="en-GB" sz="2000" i="1" dirty="0" smtClean="0">
                <a:solidFill>
                  <a:srgbClr val="FFC000"/>
                </a:solidFill>
              </a:rPr>
              <a:t> </a:t>
            </a:r>
            <a:r>
              <a:rPr lang="en-GB" sz="2000" i="1" dirty="0" err="1" smtClean="0">
                <a:solidFill>
                  <a:srgbClr val="FFC000"/>
                </a:solidFill>
              </a:rPr>
              <a:t>conceptuel</a:t>
            </a:r>
            <a:r>
              <a:rPr lang="en-GB" sz="2000" i="1" dirty="0" smtClean="0">
                <a:solidFill>
                  <a:srgbClr val="FFC000"/>
                </a:solidFill>
              </a:rPr>
              <a:t> (</a:t>
            </a:r>
            <a:r>
              <a:rPr lang="en-GB" sz="2000" i="1" dirty="0">
                <a:solidFill>
                  <a:srgbClr val="FFC000"/>
                </a:solidFill>
              </a:rPr>
              <a:t>Repose sur : SQL et MySQL)</a:t>
            </a:r>
            <a:endParaRPr lang="en-GB" i="1" dirty="0">
              <a:solidFill>
                <a:srgbClr val="FFC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4" y="2348880"/>
            <a:ext cx="7596336" cy="2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2.- Masque de </a:t>
            </a:r>
            <a:r>
              <a:rPr lang="en-GB" sz="4000" dirty="0" err="1" smtClean="0"/>
              <a:t>saisie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70C0"/>
                </a:solidFill>
              </a:rPr>
              <a:t>(10%)</a:t>
            </a:r>
            <a:endParaRPr lang="en-GB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Auteur(s): Andy </a:t>
            </a:r>
            <a:r>
              <a:rPr lang="en-GB" dirty="0" err="1" smtClean="0">
                <a:solidFill>
                  <a:srgbClr val="00B050"/>
                </a:solidFill>
              </a:rPr>
              <a:t>Pagès</a:t>
            </a:r>
            <a:r>
              <a:rPr lang="en-GB" dirty="0" smtClean="0">
                <a:solidFill>
                  <a:srgbClr val="00B050"/>
                </a:solidFill>
              </a:rPr>
              <a:t> (99 %), Jean Le Fur (1%)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Repose sur : PHP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559017" cy="38884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62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3.- </a:t>
            </a:r>
            <a:r>
              <a:rPr lang="en-GB" sz="4000" dirty="0" err="1" smtClean="0"/>
              <a:t>Logiciel</a:t>
            </a:r>
            <a:r>
              <a:rPr lang="en-GB" sz="4000" dirty="0" smtClean="0"/>
              <a:t> CI 2.2 </a:t>
            </a:r>
            <a:r>
              <a:rPr lang="en-GB" sz="4000" dirty="0" smtClean="0">
                <a:solidFill>
                  <a:srgbClr val="0070C0"/>
                </a:solidFill>
              </a:rPr>
              <a:t>(15%)</a:t>
            </a:r>
            <a:endParaRPr lang="en-GB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-36512" y="1412776"/>
            <a:ext cx="7620000" cy="521317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Auteur(s): </a:t>
            </a:r>
            <a:r>
              <a:rPr lang="en-GB" dirty="0" err="1">
                <a:solidFill>
                  <a:srgbClr val="00B050"/>
                </a:solidFill>
              </a:rPr>
              <a:t>Mamadi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Fofana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(60 </a:t>
            </a:r>
            <a:r>
              <a:rPr lang="en-GB" dirty="0">
                <a:solidFill>
                  <a:srgbClr val="00B050"/>
                </a:solidFill>
              </a:rPr>
              <a:t>%), </a:t>
            </a:r>
            <a:r>
              <a:rPr lang="en-GB" dirty="0" err="1" smtClean="0">
                <a:solidFill>
                  <a:srgbClr val="00B050"/>
                </a:solidFill>
              </a:rPr>
              <a:t>Loïc</a:t>
            </a:r>
            <a:r>
              <a:rPr lang="en-GB" dirty="0" smtClean="0">
                <a:solidFill>
                  <a:srgbClr val="00B050"/>
                </a:solidFill>
              </a:rPr>
              <a:t> Thibaut (20%), Misako Ito (10%), Andy </a:t>
            </a:r>
            <a:r>
              <a:rPr lang="en-GB" dirty="0" err="1" smtClean="0">
                <a:solidFill>
                  <a:srgbClr val="00B050"/>
                </a:solidFill>
              </a:rPr>
              <a:t>Pagès</a:t>
            </a:r>
            <a:r>
              <a:rPr lang="en-GB" dirty="0" smtClean="0">
                <a:solidFill>
                  <a:srgbClr val="00B050"/>
                </a:solidFill>
              </a:rPr>
              <a:t> (2%), Alpha </a:t>
            </a:r>
            <a:r>
              <a:rPr lang="en-GB" dirty="0" err="1" smtClean="0">
                <a:solidFill>
                  <a:srgbClr val="00B050"/>
                </a:solidFill>
              </a:rPr>
              <a:t>Oumar</a:t>
            </a:r>
            <a:r>
              <a:rPr lang="en-GB" dirty="0" smtClean="0">
                <a:solidFill>
                  <a:srgbClr val="00B050"/>
                </a:solidFill>
              </a:rPr>
              <a:t> Diallo (0,5%), Sylvain </a:t>
            </a:r>
            <a:r>
              <a:rPr lang="en-GB" dirty="0" err="1" smtClean="0">
                <a:solidFill>
                  <a:srgbClr val="00B050"/>
                </a:solidFill>
              </a:rPr>
              <a:t>Causse</a:t>
            </a:r>
            <a:r>
              <a:rPr lang="en-GB" dirty="0" smtClean="0">
                <a:solidFill>
                  <a:srgbClr val="00B050"/>
                </a:solidFill>
              </a:rPr>
              <a:t> (0,5%) Jean Le Fur (7%)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Repose sur : Java-Servlets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-XML-HTML-Apache-Tomcat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/>
          <a:stretch/>
        </p:blipFill>
        <p:spPr>
          <a:xfrm>
            <a:off x="3779912" y="2420887"/>
            <a:ext cx="4997389" cy="38510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4.- Circuit </a:t>
            </a:r>
            <a:r>
              <a:rPr lang="en-GB" sz="4000" dirty="0" err="1" smtClean="0"/>
              <a:t>Qualité</a:t>
            </a:r>
            <a:r>
              <a:rPr lang="en-GB" sz="4000" dirty="0"/>
              <a:t> </a:t>
            </a:r>
            <a:r>
              <a:rPr lang="en-GB" sz="4000" dirty="0" smtClean="0">
                <a:solidFill>
                  <a:srgbClr val="0070C0"/>
                </a:solidFill>
              </a:rPr>
              <a:t>(15%)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1600" dirty="0" smtClean="0"/>
              <a:t>(</a:t>
            </a:r>
            <a:r>
              <a:rPr lang="en-GB" sz="1600" dirty="0" err="1" smtClean="0"/>
              <a:t>Exemple</a:t>
            </a:r>
            <a:r>
              <a:rPr lang="en-GB" sz="1600" dirty="0" smtClean="0"/>
              <a:t> ‘client’: Commission </a:t>
            </a:r>
            <a:r>
              <a:rPr lang="en-GB" sz="1600" dirty="0" err="1"/>
              <a:t>scientifique</a:t>
            </a:r>
            <a:r>
              <a:rPr lang="en-GB" sz="1600" dirty="0"/>
              <a:t> </a:t>
            </a:r>
            <a:r>
              <a:rPr lang="en-GB" sz="1600" dirty="0" smtClean="0"/>
              <a:t>IRD)</a:t>
            </a:r>
            <a:endParaRPr lang="en-GB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1317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Auteur(s): Jean Le Fur (99</a:t>
            </a:r>
            <a:r>
              <a:rPr lang="en-GB" dirty="0" smtClean="0">
                <a:solidFill>
                  <a:srgbClr val="00B050"/>
                </a:solidFill>
              </a:rPr>
              <a:t>%), </a:t>
            </a:r>
            <a:r>
              <a:rPr lang="en-GB" dirty="0" err="1" smtClean="0">
                <a:solidFill>
                  <a:srgbClr val="00B050"/>
                </a:solidFill>
              </a:rPr>
              <a:t>Mamadi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Fofana</a:t>
            </a:r>
            <a:r>
              <a:rPr lang="en-GB" dirty="0" smtClean="0">
                <a:solidFill>
                  <a:srgbClr val="00B050"/>
                </a:solidFill>
              </a:rPr>
              <a:t> (1%)</a:t>
            </a:r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NB: </a:t>
            </a:r>
            <a:r>
              <a:rPr lang="en-GB" dirty="0" err="1"/>
              <a:t>élément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/>
              <a:t>la </a:t>
            </a:r>
            <a:r>
              <a:rPr lang="en-GB" dirty="0" err="1"/>
              <a:t>recherche</a:t>
            </a:r>
            <a:r>
              <a:rPr lang="en-GB" dirty="0"/>
              <a:t> </a:t>
            </a:r>
            <a:r>
              <a:rPr lang="en-GB" dirty="0" smtClean="0"/>
              <a:t>2001-2019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Repose sur : </a:t>
            </a:r>
            <a:r>
              <a:rPr lang="en-GB" dirty="0" err="1" smtClean="0">
                <a:solidFill>
                  <a:srgbClr val="FFC000"/>
                </a:solidFill>
              </a:rPr>
              <a:t>Modèle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conceptuel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7" y="1988840"/>
            <a:ext cx="5031786" cy="37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024336" cy="1800200"/>
          </a:xfrm>
        </p:spPr>
        <p:txBody>
          <a:bodyPr/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5</a:t>
            </a:r>
            <a:r>
              <a:rPr lang="en-GB" sz="3200" dirty="0" smtClean="0"/>
              <a:t>.- </a:t>
            </a:r>
            <a:r>
              <a:rPr lang="en-GB" sz="3200" dirty="0" err="1" smtClean="0"/>
              <a:t>Projet</a:t>
            </a:r>
            <a:r>
              <a:rPr lang="en-GB" sz="3200" dirty="0" smtClean="0"/>
              <a:t> </a:t>
            </a:r>
            <a:r>
              <a:rPr lang="en-GB" sz="3200" dirty="0" err="1" smtClean="0"/>
              <a:t>Intégré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0070C0"/>
                </a:solidFill>
              </a:rPr>
              <a:t>(</a:t>
            </a:r>
            <a:r>
              <a:rPr lang="en-GB" sz="3200" dirty="0" smtClean="0">
                <a:solidFill>
                  <a:srgbClr val="0070C0"/>
                </a:solidFill>
              </a:rPr>
              <a:t>40%)</a:t>
            </a:r>
            <a:endParaRPr lang="en-GB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5576" y="2276872"/>
            <a:ext cx="2880320" cy="44644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Auteur(s): Jean Le Fur </a:t>
            </a:r>
            <a:r>
              <a:rPr lang="en-GB" dirty="0" smtClean="0">
                <a:solidFill>
                  <a:srgbClr val="00B050"/>
                </a:solidFill>
              </a:rPr>
              <a:t>(95%), </a:t>
            </a:r>
            <a:r>
              <a:rPr lang="en-GB" dirty="0" err="1" smtClean="0">
                <a:solidFill>
                  <a:srgbClr val="00B050"/>
                </a:solidFill>
              </a:rPr>
              <a:t>Mamadi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Fofana</a:t>
            </a:r>
            <a:r>
              <a:rPr lang="en-GB" dirty="0" smtClean="0">
                <a:solidFill>
                  <a:srgbClr val="00B050"/>
                </a:solidFill>
              </a:rPr>
              <a:t> (5%)</a:t>
            </a:r>
            <a:endParaRPr lang="en-GB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en-GB" sz="1500" dirty="0" smtClean="0"/>
          </a:p>
          <a:p>
            <a:r>
              <a:rPr lang="en-GB" sz="1600" dirty="0"/>
              <a:t>NB: </a:t>
            </a:r>
            <a:r>
              <a:rPr lang="en-GB" sz="1600" dirty="0" err="1"/>
              <a:t>élément</a:t>
            </a:r>
            <a:r>
              <a:rPr lang="en-GB" sz="1600" dirty="0"/>
              <a:t> principal de la </a:t>
            </a:r>
            <a:r>
              <a:rPr lang="en-GB" sz="1600" dirty="0" err="1"/>
              <a:t>recherche</a:t>
            </a:r>
            <a:r>
              <a:rPr lang="en-GB" sz="1600" dirty="0"/>
              <a:t> 1999-2019</a:t>
            </a:r>
          </a:p>
          <a:p>
            <a:r>
              <a:rPr lang="en-GB" sz="1600" dirty="0">
                <a:solidFill>
                  <a:srgbClr val="FFC000"/>
                </a:solidFill>
              </a:rPr>
              <a:t>Repose sur: </a:t>
            </a:r>
            <a:r>
              <a:rPr lang="en-GB" sz="1600" dirty="0" err="1">
                <a:solidFill>
                  <a:srgbClr val="FFC000"/>
                </a:solidFill>
              </a:rPr>
              <a:t>modèle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</a:rPr>
              <a:t>conceptuel</a:t>
            </a:r>
            <a:endParaRPr lang="en-GB" sz="1600" dirty="0" smtClean="0">
              <a:solidFill>
                <a:srgbClr val="FFC000"/>
              </a:solidFill>
            </a:endParaRPr>
          </a:p>
          <a:p>
            <a:endParaRPr lang="en-GB" sz="1400" dirty="0">
              <a:solidFill>
                <a:srgbClr val="FFC000"/>
              </a:solidFill>
            </a:endParaRPr>
          </a:p>
          <a:p>
            <a:r>
              <a:rPr lang="en-GB" sz="1200" dirty="0" err="1" smtClean="0">
                <a:latin typeface="Abadi MT Condensed Light" panose="020B0306030101010103" pitchFamily="34" charset="0"/>
              </a:rPr>
              <a:t>Chaque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élément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figuré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représente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une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activité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associée</a:t>
            </a:r>
            <a:r>
              <a:rPr lang="en-GB" sz="1200" dirty="0" smtClean="0">
                <a:latin typeface="Abadi MT Condensed Light" panose="020B0306030101010103" pitchFamily="34" charset="0"/>
              </a:rPr>
              <a:t> à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une</a:t>
            </a:r>
            <a:r>
              <a:rPr lang="en-GB" sz="1200" dirty="0" smtClean="0">
                <a:latin typeface="Abadi MT Condensed Light" panose="020B0306030101010103" pitchFamily="34" charset="0"/>
              </a:rPr>
              <a:t> part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d’innovation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dans</a:t>
            </a:r>
            <a:r>
              <a:rPr lang="en-GB" sz="1200" dirty="0" smtClean="0">
                <a:latin typeface="Abadi MT Condensed Light" panose="020B0306030101010103" pitchFamily="34" charset="0"/>
              </a:rPr>
              <a:t> le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projet</a:t>
            </a:r>
            <a:r>
              <a:rPr lang="en-GB" sz="1200" dirty="0" smtClean="0">
                <a:latin typeface="Abadi MT Condensed Light" panose="020B0306030101010103" pitchFamily="34" charset="0"/>
              </a:rPr>
              <a:t>.</a:t>
            </a:r>
          </a:p>
          <a:p>
            <a:endParaRPr lang="en-GB" sz="1200" dirty="0" smtClean="0">
              <a:latin typeface="Abadi MT Condensed Light" panose="020B0306030101010103" pitchFamily="34" charset="0"/>
            </a:endParaRPr>
          </a:p>
          <a:p>
            <a:r>
              <a:rPr lang="en-GB" sz="1200" dirty="0" smtClean="0">
                <a:latin typeface="Abadi MT Condensed Light" panose="020B0306030101010103" pitchFamily="34" charset="0"/>
              </a:rPr>
              <a:t>Le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projet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intégré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inclut</a:t>
            </a:r>
            <a:r>
              <a:rPr lang="en-GB" sz="1200" dirty="0" smtClean="0">
                <a:latin typeface="Abadi MT Condensed Light" panose="020B0306030101010103" pitchFamily="34" charset="0"/>
              </a:rPr>
              <a:t> le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développement</a:t>
            </a:r>
            <a:r>
              <a:rPr lang="en-GB" sz="1200" dirty="0" smtClean="0">
                <a:latin typeface="Abadi MT Condensed Light" panose="020B0306030101010103" pitchFamily="34" charset="0"/>
              </a:rPr>
              <a:t> des sites web (à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droite</a:t>
            </a:r>
            <a:r>
              <a:rPr lang="en-GB" sz="1200" dirty="0" smtClean="0">
                <a:latin typeface="Abadi MT Condensed Light" panose="020B0306030101010103" pitchFamily="34" charset="0"/>
              </a:rPr>
              <a:t>) qui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n’est</a:t>
            </a:r>
            <a:r>
              <a:rPr lang="en-GB" sz="1200" dirty="0" smtClean="0">
                <a:latin typeface="Abadi MT Condensed Light" panose="020B0306030101010103" pitchFamily="34" charset="0"/>
              </a:rPr>
              <a:t> pas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en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l’état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identifié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comme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une</a:t>
            </a:r>
            <a:r>
              <a:rPr lang="en-GB" sz="1200" dirty="0" smtClean="0">
                <a:latin typeface="Abadi MT Condensed Light" panose="020B0306030101010103" pitchFamily="34" charset="0"/>
              </a:rPr>
              <a:t>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composante</a:t>
            </a:r>
            <a:r>
              <a:rPr lang="en-GB" sz="1200" dirty="0" smtClean="0">
                <a:latin typeface="Abadi MT Condensed Light" panose="020B0306030101010103" pitchFamily="34" charset="0"/>
              </a:rPr>
              <a:t> à part </a:t>
            </a:r>
            <a:r>
              <a:rPr lang="en-GB" sz="1200" dirty="0" err="1" smtClean="0">
                <a:latin typeface="Abadi MT Condensed Light" panose="020B0306030101010103" pitchFamily="34" charset="0"/>
              </a:rPr>
              <a:t>entière</a:t>
            </a:r>
            <a:r>
              <a:rPr lang="en-GB" sz="1200" dirty="0">
                <a:latin typeface="Abadi MT Condensed Light" panose="020B0306030101010103" pitchFamily="34" charset="0"/>
              </a:rPr>
              <a:t>.</a:t>
            </a:r>
            <a:endParaRPr lang="en-GB" sz="1200" dirty="0" smtClean="0">
              <a:latin typeface="Abadi MT Condensed Light" panose="020B0306030101010103" pitchFamily="34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82" y="44624"/>
            <a:ext cx="4677306" cy="66967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7935" cy="8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sz="3200" u="sng" dirty="0" smtClean="0"/>
              <a:t>ANNEXE</a:t>
            </a:r>
            <a:r>
              <a:rPr lang="en-GB" sz="3200" dirty="0" smtClean="0"/>
              <a:t>: </a:t>
            </a:r>
            <a:r>
              <a:rPr lang="en-GB" sz="3200" dirty="0" err="1" smtClean="0"/>
              <a:t>récapitulation</a:t>
            </a:r>
            <a:r>
              <a:rPr lang="en-GB" sz="3200" dirty="0" smtClean="0"/>
              <a:t> des contributions</a:t>
            </a:r>
            <a:endParaRPr lang="en-GB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7436"/>
            <a:ext cx="7416824" cy="222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5" y="1340768"/>
            <a:ext cx="7427130" cy="26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0664" y="6533261"/>
            <a:ext cx="553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</a:t>
            </a:r>
            <a:r>
              <a:rPr lang="en-GB" sz="1200" dirty="0" smtClean="0"/>
              <a:t> </a:t>
            </a:r>
            <a:r>
              <a:rPr lang="en-GB" sz="1200" dirty="0" err="1" smtClean="0"/>
              <a:t>Ces</a:t>
            </a:r>
            <a:r>
              <a:rPr lang="en-GB" sz="1200" dirty="0" smtClean="0"/>
              <a:t> parts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subjectives</a:t>
            </a:r>
            <a:r>
              <a:rPr lang="en-GB" sz="1200" dirty="0" smtClean="0"/>
              <a:t> et </a:t>
            </a:r>
            <a:r>
              <a:rPr lang="en-GB" sz="1200" dirty="0" err="1" smtClean="0"/>
              <a:t>susceptibles</a:t>
            </a:r>
            <a:r>
              <a:rPr lang="en-GB" sz="1200" dirty="0" smtClean="0"/>
              <a:t> de </a:t>
            </a:r>
            <a:r>
              <a:rPr lang="en-GB" sz="1200" dirty="0" err="1" smtClean="0"/>
              <a:t>varier</a:t>
            </a:r>
            <a:r>
              <a:rPr lang="en-GB" sz="1200" dirty="0" smtClean="0"/>
              <a:t>, </a:t>
            </a:r>
            <a:r>
              <a:rPr lang="en-GB" sz="1200" dirty="0" err="1" smtClean="0"/>
              <a:t>elles</a:t>
            </a:r>
            <a:r>
              <a:rPr lang="en-GB" sz="1200" dirty="0" smtClean="0"/>
              <a:t> ne </a:t>
            </a:r>
            <a:r>
              <a:rPr lang="en-GB" sz="1200" dirty="0" err="1" smtClean="0"/>
              <a:t>sont</a:t>
            </a:r>
            <a:r>
              <a:rPr lang="en-GB" sz="1200" dirty="0" smtClean="0"/>
              <a:t> </a:t>
            </a:r>
            <a:r>
              <a:rPr lang="en-GB" sz="1200" dirty="0" err="1" smtClean="0"/>
              <a:t>donc</a:t>
            </a:r>
            <a:r>
              <a:rPr lang="en-GB" sz="1200" dirty="0" smtClean="0"/>
              <a:t> </a:t>
            </a:r>
            <a:r>
              <a:rPr lang="en-GB" sz="1200" dirty="0" err="1" smtClean="0"/>
              <a:t>qu’indicatives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62989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432</TotalTime>
  <Words>390</Words>
  <Application>Microsoft Office PowerPoint</Application>
  <PresentationFormat>Affichage à l'écran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Contiguïté</vt:lpstr>
      <vt:lpstr>Présentation de l’application Centre d’Informations (CI)</vt:lpstr>
      <vt:lpstr>L’application comporte 5 composantes :</vt:lpstr>
      <vt:lpstr>Part subjective d’innovation par composante du CI </vt:lpstr>
      <vt:lpstr>1.- Modèle Conceptuel de Données (20%)</vt:lpstr>
      <vt:lpstr>2.- Masque de saisie (10%)</vt:lpstr>
      <vt:lpstr>3.- Logiciel CI 2.2 (15%)</vt:lpstr>
      <vt:lpstr>4.- Circuit Qualité (15%) (Exemple ‘client’: Commission scientifique IRD)</vt:lpstr>
      <vt:lpstr> 5.- Projet Intégré  (40%)</vt:lpstr>
      <vt:lpstr>ANNEXE: récapitulation des contributions</vt:lpstr>
    </vt:vector>
  </TitlesOfParts>
  <Company>projet SimMasto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Centre d’Informations (CI)</dc:title>
  <dc:creator>Jean Le Fur</dc:creator>
  <cp:lastModifiedBy>Jean Le Fur</cp:lastModifiedBy>
  <cp:revision>23</cp:revision>
  <cp:lastPrinted>2019-04-11T08:43:54Z</cp:lastPrinted>
  <dcterms:created xsi:type="dcterms:W3CDTF">2019-04-09T13:35:02Z</dcterms:created>
  <dcterms:modified xsi:type="dcterms:W3CDTF">2019-04-11T09:30:19Z</dcterms:modified>
</cp:coreProperties>
</file>